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6" r:id="rId4"/>
    <p:sldId id="258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66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63" d="100"/>
          <a:sy n="63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569A-584B-4349-8723-07B74A569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D08AA-740B-42AF-B9FE-05CBD82C4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A20DE-09C5-4A4D-9DEB-3791952A4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B2676-1C7C-487A-91E2-E925348E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92B50-D349-4F27-9D8A-E205E353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62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9FF7-FE70-4DA7-825A-DF24D4E3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0A199-428C-4FFD-8021-EF540A30C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3109-99E3-4943-AEBB-8D367A31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B249F-75DE-4035-9F32-0B961EE6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F757-9A08-4636-85E0-CC2ACACD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79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8FE7F-9B98-4461-8EB8-9F1D1183B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9F378-447E-48AD-99C8-3CFA742AC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F3893-058F-49C9-8C48-CE390065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3E6F-34A7-4961-81A9-723F30AA3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B2672-0873-4E05-931B-0EE80B7D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567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62CC9-E1CF-4A51-8589-329CD7EE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B469C-4288-4193-9101-799220AB7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65842-4F4C-44AD-8282-1489437D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45893-2D5C-4EA0-961B-CEBC45B3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68C8-0490-4E00-8B39-30819FA3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26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C733A-4E71-4EFB-A955-B68D940D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4329D-A656-4BE8-A526-799F79AFC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0168-00A7-464C-9D4D-813BE72D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14EDC-B23C-40C9-A1ED-C78FA764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1EF2D-351D-4B28-9524-1D0FA148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05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3DAE-66AB-470F-8337-38EC0D00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BE480-8F63-4CC3-B0E4-E480A66E3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1F543-67FE-4D71-8B47-DE9FADF9B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43B96-C9C2-4069-89AE-BBC23312F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6D875-D9F2-4995-BC0E-E4552247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FF362-2D4C-4B11-B82F-29B1D9176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73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4614-9B9B-492C-A869-6AB25AAA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888E9-21C9-468F-93AF-48AE85E64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1C72-D26C-4656-937A-5BA393E76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F61458-1770-4BC9-8F0B-E73323F08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3AF0D-5DBD-442D-9FD9-AC80FAF4F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E23E0-BD5B-4657-B959-D19D33D62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DB292-A907-42BF-B7AD-EEA6C689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E832C-DE59-4ACD-91FF-9AFF71F6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23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8246-B76A-4073-B292-2D61347B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BB708-75D7-491C-AF9C-1A51DD4A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0C074-D8A7-494F-9476-70351F55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F7D7C-99F5-40DF-A939-9501CD4E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907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824ED-B5E2-4D0A-A967-2610E0B5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4A1273-CFD5-4924-A822-B48033C4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C47F-9A0F-4A9C-8737-6688EEE7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461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3FE6-2669-495F-A8EE-C9D22DCD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910C-52EF-45F3-857E-761CF9981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1DD6E-8078-40BC-83A9-C4A89F904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0C5A7-7F1B-469E-B1F2-8A5D5E2A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575A4-B164-441E-9B60-3ED86C7F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BEA4D-824E-4280-8D29-7AD8E1AF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79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4C2F-42D5-4D24-91FB-BFB9FA9B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AF68B8-5BE6-4E12-8FCC-85647C1E8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83D99-90BD-4D8C-B9A9-CC2899E78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CBD7A-6461-4167-BB75-89B5F905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4F853-3A45-4228-84BB-03675B1C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4BB90-1883-40F8-A46A-820E2AD6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63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62000">
              <a:srgbClr val="00B0F0"/>
            </a:gs>
            <a:gs pos="90000">
              <a:schemeClr val="accent1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4DCEE-5A8B-45EA-9A69-6D943C8E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19636-42D1-4340-AD2B-98EB7AFD9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092E-B5D8-4B46-B301-7C0C83404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53682-EB18-4822-8F26-3EE79FBE2216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6B98A-BEC6-480F-90EE-E86BF7F9F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B239E-4EDB-4865-AA6A-B42897F55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B8036-B750-420F-900E-E7720AB45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71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8265/smiley-1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62000">
              <a:srgbClr val="00B0F0"/>
            </a:gs>
            <a:gs pos="90000">
              <a:schemeClr val="accent1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E43E7-E5A5-4D49-8EFF-612181ADB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200"/>
                    </a14:imgEffect>
                    <a14:imgEffect>
                      <a14:saturation sat="122000"/>
                    </a14:imgEffect>
                    <a14:imgEffect>
                      <a14:brightnessContrast bright="-15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21" y="112257"/>
            <a:ext cx="6258758" cy="6633486"/>
          </a:xfrm>
          <a:prstGeom prst="rect">
            <a:avLst/>
          </a:prstGeom>
          <a:gradFill>
            <a:gsLst>
              <a:gs pos="0">
                <a:schemeClr val="accent4"/>
              </a:gs>
              <a:gs pos="62000">
                <a:srgbClr val="00B0F0"/>
              </a:gs>
              <a:gs pos="9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effectLst>
            <a:reflection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FDC78-CD27-4F6C-A329-90285056E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462" y="2189455"/>
            <a:ext cx="9303797" cy="3082770"/>
          </a:xfrm>
        </p:spPr>
        <p:txBody>
          <a:bodyPr>
            <a:noAutofit/>
          </a:bodyPr>
          <a:lstStyle/>
          <a:p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br>
              <a:rPr lang="en-IN" sz="8000" b="1" i="1" dirty="0">
                <a:solidFill>
                  <a:srgbClr val="FFFF00"/>
                </a:solidFill>
              </a:rPr>
            </a:br>
            <a:r>
              <a:rPr lang="en-IN" sz="4800" b="1" dirty="0">
                <a:solidFill>
                  <a:schemeClr val="bg1"/>
                </a:solidFill>
              </a:rPr>
              <a:t>chapter - 14</a:t>
            </a:r>
            <a:br>
              <a:rPr lang="en-IN" sz="8000" b="1" i="1" dirty="0">
                <a:solidFill>
                  <a:schemeClr val="bg1"/>
                </a:solidFill>
              </a:rPr>
            </a:br>
            <a:r>
              <a:rPr lang="en-IN" sz="8000" b="1" i="1" dirty="0">
                <a:solidFill>
                  <a:schemeClr val="bg1"/>
                </a:solidFill>
              </a:rPr>
              <a:t>India – forest Resources</a:t>
            </a:r>
          </a:p>
        </p:txBody>
      </p:sp>
    </p:spTree>
    <p:extLst>
      <p:ext uri="{BB962C8B-B14F-4D97-AF65-F5344CB8AC3E}">
        <p14:creationId xmlns:p14="http://schemas.microsoft.com/office/powerpoint/2010/main" val="298771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8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EE4A-8241-4F28-9317-257EEF55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14" y="470517"/>
            <a:ext cx="10643586" cy="6097063"/>
          </a:xfrm>
        </p:spPr>
        <p:txBody>
          <a:bodyPr>
            <a:normAutofit/>
          </a:bodyPr>
          <a:lstStyle/>
          <a:p>
            <a:r>
              <a:rPr lang="en-US" sz="3600" dirty="0"/>
              <a:t>The trees in these forests shed their leaves during spring and early summer. Hence they are also known as ‘Monsoon Forests’.</a:t>
            </a:r>
            <a:endParaRPr lang="en-IN" sz="3600" dirty="0"/>
          </a:p>
          <a:p>
            <a:r>
              <a:rPr lang="en-IN" sz="3600" dirty="0"/>
              <a:t>The important trees are Teak, Sal, Sandalwood, Kusum, </a:t>
            </a:r>
            <a:r>
              <a:rPr lang="en-IN" sz="3600" dirty="0" err="1"/>
              <a:t>Kanju</a:t>
            </a:r>
            <a:r>
              <a:rPr lang="en-IN" sz="3600" dirty="0"/>
              <a:t>, Myrobalan, Siris, Mango, Neem, </a:t>
            </a:r>
            <a:r>
              <a:rPr lang="en-IN" sz="3600" dirty="0" err="1"/>
              <a:t>Tamrind</a:t>
            </a:r>
            <a:r>
              <a:rPr lang="en-IN" sz="3600" dirty="0"/>
              <a:t> etc.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AD638E4-9A43-48BF-8FE4-7E4C76821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33" y="3071674"/>
            <a:ext cx="3254641" cy="362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s it safe to have a mango tree near a house? Will it damage the  foundation? - Quora">
            <a:extLst>
              <a:ext uri="{FF2B5EF4-FFF2-40B4-BE49-F238E27FC236}">
                <a16:creationId xmlns:a16="http://schemas.microsoft.com/office/drawing/2014/main" id="{72B68C9E-82C8-4CEE-8592-A8A34265B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10" y="4155442"/>
            <a:ext cx="2616786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121D991-1666-4020-BAA7-C594CBFA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74" y="415544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chleichera oleosa/Ceylon oak/kusum tree Poster by Geet Anjali - Fine Art  America">
            <a:extLst>
              <a:ext uri="{FF2B5EF4-FFF2-40B4-BE49-F238E27FC236}">
                <a16:creationId xmlns:a16="http://schemas.microsoft.com/office/drawing/2014/main" id="{842E5C12-2CC6-47F8-9461-62738417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957" y="4155442"/>
            <a:ext cx="2183125" cy="17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48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5140-F838-499A-A928-2740A8B5A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 These are found in areas having 60 to75 </a:t>
            </a:r>
            <a:r>
              <a:rPr lang="en-US" sz="3600" dirty="0" err="1"/>
              <a:t>cms</a:t>
            </a:r>
            <a:r>
              <a:rPr lang="en-US" sz="3600" dirty="0"/>
              <a:t> of rainfall.</a:t>
            </a:r>
          </a:p>
          <a:p>
            <a:r>
              <a:rPr lang="en-US" sz="3600" dirty="0"/>
              <a:t>These areas have tall grass and small herbs.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B3A0C4-7A3B-4B8B-93E4-E45DA11D81F5}"/>
              </a:ext>
            </a:extLst>
          </p:cNvPr>
          <p:cNvSpPr/>
          <p:nvPr/>
        </p:nvSpPr>
        <p:spPr>
          <a:xfrm>
            <a:off x="838200" y="801184"/>
            <a:ext cx="5291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Tropical Grassland</a:t>
            </a:r>
          </a:p>
        </p:txBody>
      </p:sp>
      <p:pic>
        <p:nvPicPr>
          <p:cNvPr id="1026" name="Picture 2" descr="The Savanna and Serengeti Grasslands Ecosystems in India">
            <a:extLst>
              <a:ext uri="{FF2B5EF4-FFF2-40B4-BE49-F238E27FC236}">
                <a16:creationId xmlns:a16="http://schemas.microsoft.com/office/drawing/2014/main" id="{C21AE8F1-A6A9-4C94-99B7-04DE28D39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118" y="3719744"/>
            <a:ext cx="3682766" cy="216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Hidden Wealth Of Grasslands | Nature inFocus">
            <a:extLst>
              <a:ext uri="{FF2B5EF4-FFF2-40B4-BE49-F238E27FC236}">
                <a16:creationId xmlns:a16="http://schemas.microsoft.com/office/drawing/2014/main" id="{6E401775-F493-4F7F-992A-03395911E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944" y="3719744"/>
            <a:ext cx="3682766" cy="216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83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B2E9-0666-424D-8F6B-60C33F991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6686"/>
            <a:ext cx="10515600" cy="5871314"/>
          </a:xfrm>
        </p:spPr>
        <p:txBody>
          <a:bodyPr/>
          <a:lstStyle/>
          <a:p>
            <a:r>
              <a:rPr lang="en-US" sz="2800" dirty="0"/>
              <a:t>Central part of the peninsular Plateau, border areas of Thar desert to the west of Aravalli hills have this type of vegetation. </a:t>
            </a:r>
          </a:p>
          <a:p>
            <a:r>
              <a:rPr lang="en-US" sz="2800" dirty="0" err="1"/>
              <a:t>Babool</a:t>
            </a:r>
            <a:r>
              <a:rPr lang="en-US" sz="2800" dirty="0"/>
              <a:t>, </a:t>
            </a:r>
            <a:r>
              <a:rPr lang="en-US" sz="2800" dirty="0" err="1"/>
              <a:t>Seesum</a:t>
            </a:r>
            <a:r>
              <a:rPr lang="en-US" sz="2800" dirty="0"/>
              <a:t> and </a:t>
            </a:r>
            <a:r>
              <a:rPr lang="en-US" sz="2800" dirty="0" err="1"/>
              <a:t>Sabhai</a:t>
            </a:r>
            <a:r>
              <a:rPr lang="en-US" sz="2800" dirty="0"/>
              <a:t> type of grass are seen in these areas. </a:t>
            </a:r>
            <a:endParaRPr lang="en-IN" sz="28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50" name="Picture 2" descr="Bamboo plant hi-res stock photography and images - Alamy">
            <a:extLst>
              <a:ext uri="{FF2B5EF4-FFF2-40B4-BE49-F238E27FC236}">
                <a16:creationId xmlns:a16="http://schemas.microsoft.com/office/drawing/2014/main" id="{7ED74500-636E-44A0-B92E-10305B22D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827" y="2566949"/>
            <a:ext cx="2911042" cy="214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alth Supplements India - Eulaliopsis binata is the scientific name for Sabai  Grass. Sabai Grass is cultivated mostly by poor marginal and small farmers  on their degraded lands. It is also collected">
            <a:extLst>
              <a:ext uri="{FF2B5EF4-FFF2-40B4-BE49-F238E27FC236}">
                <a16:creationId xmlns:a16="http://schemas.microsoft.com/office/drawing/2014/main" id="{FD4DEF1E-962D-4322-8D16-4989713F2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69" y="2566949"/>
            <a:ext cx="3051933" cy="214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rass Carpet Background.. Gold Moss Sedum in the Garden Stock Photo - Image  of flower, fresh: 137524478">
            <a:extLst>
              <a:ext uri="{FF2B5EF4-FFF2-40B4-BE49-F238E27FC236}">
                <a16:creationId xmlns:a16="http://schemas.microsoft.com/office/drawing/2014/main" id="{E484B650-FC9E-4B3A-903C-926083AE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569" y="4707857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nowledge - 'Forests of India' - Viden.io">
            <a:extLst>
              <a:ext uri="{FF2B5EF4-FFF2-40B4-BE49-F238E27FC236}">
                <a16:creationId xmlns:a16="http://schemas.microsoft.com/office/drawing/2014/main" id="{E9283EDC-F5AE-45A7-A510-0453B618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821" y="2338348"/>
            <a:ext cx="4229467" cy="429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7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03A2-2CB8-4E3F-B5D7-0667BEE7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Mangrove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5A28E-0B06-4B1C-A1C8-18D11079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The Mangrove forests are found along the deltas and coastal regions and estuaries of rivers, that are subjected tides.</a:t>
            </a:r>
            <a:r>
              <a:rPr lang="en-US" dirty="0"/>
              <a:t> </a:t>
            </a:r>
          </a:p>
          <a:p>
            <a:r>
              <a:rPr lang="en-US" sz="3600" dirty="0"/>
              <a:t>River delta of the Ganga, Mahanadi, </a:t>
            </a:r>
          </a:p>
          <a:p>
            <a:pPr marL="0" indent="0">
              <a:buNone/>
            </a:pPr>
            <a:r>
              <a:rPr lang="en-US" sz="3600" dirty="0"/>
              <a:t>  Godavari and Krishna have this kind</a:t>
            </a:r>
          </a:p>
          <a:p>
            <a:pPr marL="0" indent="0">
              <a:buNone/>
            </a:pPr>
            <a:r>
              <a:rPr lang="en-US" sz="3600" dirty="0"/>
              <a:t> of forests.</a:t>
            </a:r>
            <a:endParaRPr lang="en-IN" sz="3600" dirty="0"/>
          </a:p>
        </p:txBody>
      </p:sp>
      <p:pic>
        <p:nvPicPr>
          <p:cNvPr id="3076" name="Picture 4" descr="Places Where Mangroves Are Found In India">
            <a:extLst>
              <a:ext uri="{FF2B5EF4-FFF2-40B4-BE49-F238E27FC236}">
                <a16:creationId xmlns:a16="http://schemas.microsoft.com/office/drawing/2014/main" id="{730A165A-4410-4F42-AD63-0E10E90C6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866" y="2826166"/>
            <a:ext cx="3070934" cy="385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04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6413-1455-4C29-8EED-5144CD027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5724"/>
            <a:ext cx="10515600" cy="5655076"/>
          </a:xfrm>
        </p:spPr>
        <p:txBody>
          <a:bodyPr>
            <a:normAutofit/>
          </a:bodyPr>
          <a:lstStyle/>
          <a:p>
            <a:r>
              <a:rPr lang="en-US" sz="3600" dirty="0"/>
              <a:t>The ‘</a:t>
            </a:r>
            <a:r>
              <a:rPr lang="en-US" sz="3600" dirty="0" err="1"/>
              <a:t>Sundari</a:t>
            </a:r>
            <a:r>
              <a:rPr lang="en-US" sz="3600" dirty="0"/>
              <a:t>’ trees are plenty in the Ganga basin and hence these forests are called ‘Sundarbans’.</a:t>
            </a:r>
          </a:p>
          <a:p>
            <a:r>
              <a:rPr lang="en-US" sz="3600" dirty="0"/>
              <a:t>The total area of these forests is about 4.4 thousand kms.</a:t>
            </a:r>
            <a:endParaRPr lang="en-IN" sz="3600" dirty="0"/>
          </a:p>
        </p:txBody>
      </p:sp>
      <p:pic>
        <p:nvPicPr>
          <p:cNvPr id="1026" name="Picture 2" descr="Sundarban's Informantions and Travel Tips: About Sundarbans">
            <a:extLst>
              <a:ext uri="{FF2B5EF4-FFF2-40B4-BE49-F238E27FC236}">
                <a16:creationId xmlns:a16="http://schemas.microsoft.com/office/drawing/2014/main" id="{B2970E98-20F7-4E2A-8E16-7FEB9ED96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50" y="2547891"/>
            <a:ext cx="4172505" cy="417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makes mangroves so important? | Nature and Wildlife | Discovery">
            <a:extLst>
              <a:ext uri="{FF2B5EF4-FFF2-40B4-BE49-F238E27FC236}">
                <a16:creationId xmlns:a16="http://schemas.microsoft.com/office/drawing/2014/main" id="{A36CEB7B-E2DD-4F5D-B94A-30BE15BE2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097" y="2547891"/>
            <a:ext cx="4172505" cy="417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64012-64C9-45BD-A5B2-47E36EE90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649"/>
            <a:ext cx="10515600" cy="4351338"/>
          </a:xfrm>
        </p:spPr>
        <p:txBody>
          <a:bodyPr/>
          <a:lstStyle/>
          <a:p>
            <a:r>
              <a:rPr lang="en-US" sz="3600" dirty="0"/>
              <a:t>This type of vegetation is found in regions receiving less than 50 </a:t>
            </a:r>
            <a:r>
              <a:rPr lang="en-US" sz="3600" dirty="0" err="1"/>
              <a:t>cms</a:t>
            </a:r>
            <a:r>
              <a:rPr lang="en-US" sz="3600" dirty="0"/>
              <a:t> of rain.</a:t>
            </a:r>
          </a:p>
          <a:p>
            <a:r>
              <a:rPr lang="en-US" sz="3600" dirty="0"/>
              <a:t>The Thar desert in Rajasthan and its adjoining areas in Punjab, Haryana and Gujarat have these forests.</a:t>
            </a:r>
          </a:p>
          <a:p>
            <a:r>
              <a:rPr lang="en-US" sz="3600" dirty="0"/>
              <a:t>The plants are deep-rooted and</a:t>
            </a:r>
          </a:p>
          <a:p>
            <a:pPr marL="0" indent="0">
              <a:buNone/>
            </a:pPr>
            <a:r>
              <a:rPr lang="en-US" sz="3600" dirty="0"/>
              <a:t>   consists mainly of thorny shrubs.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64EAFF-4C16-4079-8720-516C0DA0645D}"/>
              </a:ext>
            </a:extLst>
          </p:cNvPr>
          <p:cNvSpPr/>
          <p:nvPr/>
        </p:nvSpPr>
        <p:spPr>
          <a:xfrm>
            <a:off x="838200" y="396950"/>
            <a:ext cx="4195439" cy="9346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Desert forests</a:t>
            </a:r>
            <a:endParaRPr lang="en-US" sz="5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 descr="Solar mandates in India's sacred groves | National Catholic Reporter">
            <a:extLst>
              <a:ext uri="{FF2B5EF4-FFF2-40B4-BE49-F238E27FC236}">
                <a16:creationId xmlns:a16="http://schemas.microsoft.com/office/drawing/2014/main" id="{B56B7B89-6AD1-4E09-9243-89B83EBA6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78872"/>
            <a:ext cx="3034314" cy="18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AFB529-E7E7-4C3C-8345-41EE5FED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37" y="4882122"/>
            <a:ext cx="3034313" cy="18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ar desert expanding fast with land degradation">
            <a:extLst>
              <a:ext uri="{FF2B5EF4-FFF2-40B4-BE49-F238E27FC236}">
                <a16:creationId xmlns:a16="http://schemas.microsoft.com/office/drawing/2014/main" id="{18407600-365D-4916-8AB1-A271D5FE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872" y="3429000"/>
            <a:ext cx="3255289" cy="325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9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09A60-62CF-49FB-8B85-ECF037842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367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Different types forests are found in the Himalayas.</a:t>
            </a:r>
          </a:p>
          <a:p>
            <a:r>
              <a:rPr lang="en-US" sz="3600" dirty="0"/>
              <a:t>According to the changes in climate, various types of plants are found. The important types of trees growing in this type of forest are </a:t>
            </a:r>
            <a:r>
              <a:rPr lang="en-US" sz="3600" dirty="0" err="1"/>
              <a:t>sal</a:t>
            </a:r>
            <a:r>
              <a:rPr lang="en-US" sz="3600" dirty="0"/>
              <a:t>, </a:t>
            </a:r>
            <a:r>
              <a:rPr lang="en-US" sz="3600" dirty="0" err="1"/>
              <a:t>byra</a:t>
            </a:r>
            <a:r>
              <a:rPr lang="en-US" sz="3600" dirty="0"/>
              <a:t>, toon, silver spruce, laurel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341E07-B44B-4703-8BE8-7E4444610CBD}"/>
              </a:ext>
            </a:extLst>
          </p:cNvPr>
          <p:cNvSpPr/>
          <p:nvPr/>
        </p:nvSpPr>
        <p:spPr>
          <a:xfrm>
            <a:off x="838200" y="598741"/>
            <a:ext cx="7789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Alpine forests of Himalayas</a:t>
            </a:r>
            <a:endParaRPr lang="en-US" sz="5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74" name="Picture 2" descr="The Himalayas - Indian Himalayas">
            <a:extLst>
              <a:ext uri="{FF2B5EF4-FFF2-40B4-BE49-F238E27FC236}">
                <a16:creationId xmlns:a16="http://schemas.microsoft.com/office/drawing/2014/main" id="{C2EF45D8-0054-49BE-A2DA-F1BA227A8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242" y="3777258"/>
            <a:ext cx="2919420" cy="30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oughts threaten high-altitude Himalayan forests | Nature">
            <a:extLst>
              <a:ext uri="{FF2B5EF4-FFF2-40B4-BE49-F238E27FC236}">
                <a16:creationId xmlns:a16="http://schemas.microsoft.com/office/drawing/2014/main" id="{CDF8D552-F95B-4BE4-88A8-46B1E6F1F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38" y="4920234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reat Himalayan National Park, Himachal Pradesh">
            <a:extLst>
              <a:ext uri="{FF2B5EF4-FFF2-40B4-BE49-F238E27FC236}">
                <a16:creationId xmlns:a16="http://schemas.microsoft.com/office/drawing/2014/main" id="{76D45F2A-7F4F-4812-BD1D-3D9968C3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515" y="4365650"/>
            <a:ext cx="3393285" cy="227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B2599-62F7-4630-B68E-75602E1A7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320"/>
            <a:ext cx="10515600" cy="5773039"/>
          </a:xfrm>
          <a:noFill/>
        </p:spPr>
        <p:txBody>
          <a:bodyPr/>
          <a:lstStyle/>
          <a:p>
            <a:r>
              <a:rPr lang="en-US" sz="2800" dirty="0"/>
              <a:t>The trees growing in this region </a:t>
            </a:r>
            <a:r>
              <a:rPr lang="en-US" dirty="0"/>
              <a:t>are</a:t>
            </a:r>
            <a:endParaRPr lang="en-US" sz="2800" dirty="0"/>
          </a:p>
          <a:p>
            <a:endParaRPr lang="en-US" dirty="0"/>
          </a:p>
          <a:p>
            <a:endParaRPr lang="en-US" sz="2800" dirty="0"/>
          </a:p>
          <a:p>
            <a:endParaRPr lang="en-US" dirty="0"/>
          </a:p>
          <a:p>
            <a:endParaRPr lang="en-US" sz="2800" dirty="0"/>
          </a:p>
          <a:p>
            <a:endParaRPr lang="en-US" dirty="0"/>
          </a:p>
          <a:p>
            <a:pPr marL="0" indent="0">
              <a:buNone/>
            </a:pPr>
            <a:r>
              <a:rPr lang="en-US" sz="2800" b="1" i="1" u="sng" dirty="0"/>
              <a:t>  </a:t>
            </a:r>
            <a:r>
              <a:rPr lang="en-US" b="1" i="1" u="sng" dirty="0"/>
              <a:t>Sal tree </a:t>
            </a:r>
            <a:r>
              <a:rPr lang="en-US" b="1" i="1" dirty="0"/>
              <a:t>                             </a:t>
            </a:r>
            <a:r>
              <a:rPr lang="en-US" b="1" i="1" u="sng" dirty="0"/>
              <a:t> </a:t>
            </a:r>
            <a:r>
              <a:rPr lang="en-US" b="1" i="1" u="sng" dirty="0" err="1"/>
              <a:t>Byra</a:t>
            </a:r>
            <a:r>
              <a:rPr lang="en-US" b="1" i="1" u="sng" dirty="0"/>
              <a:t> tree </a:t>
            </a:r>
            <a:r>
              <a:rPr lang="en-US" b="1" i="1" dirty="0"/>
              <a:t>                           </a:t>
            </a:r>
            <a:r>
              <a:rPr lang="en-US" b="1" i="1" u="sng" dirty="0"/>
              <a:t> Silver spruce tree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These trees have pointed leaves. </a:t>
            </a:r>
            <a:endParaRPr lang="en-IN" sz="3600" dirty="0"/>
          </a:p>
          <a:p>
            <a:endParaRPr lang="en-IN" dirty="0"/>
          </a:p>
        </p:txBody>
      </p:sp>
      <p:pic>
        <p:nvPicPr>
          <p:cNvPr id="4098" name="Picture 2" descr="Sal Tree Images – Browse 4,982 Stock Photos, Vectors, and Video | Adobe  Stock">
            <a:extLst>
              <a:ext uri="{FF2B5EF4-FFF2-40B4-BE49-F238E27FC236}">
                <a16:creationId xmlns:a16="http://schemas.microsoft.com/office/drawing/2014/main" id="{D4AB9C58-7794-4EED-9E7D-B9ED2C59C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9284"/>
            <a:ext cx="1581912" cy="23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ee Full of Fall Colors and a Black Cabin Stock Photo - Image of colors,  colorful: 128072680">
            <a:extLst>
              <a:ext uri="{FF2B5EF4-FFF2-40B4-BE49-F238E27FC236}">
                <a16:creationId xmlns:a16="http://schemas.microsoft.com/office/drawing/2014/main" id="{1EC7862C-678D-46B9-84C0-25B2F62B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16" y="1129284"/>
            <a:ext cx="2840696" cy="23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Many Uses And Growth Rate Of Spruce Trees – SabinoCanyon.com">
            <a:extLst>
              <a:ext uri="{FF2B5EF4-FFF2-40B4-BE49-F238E27FC236}">
                <a16:creationId xmlns:a16="http://schemas.microsoft.com/office/drawing/2014/main" id="{3B0DD18C-D113-491F-90DB-8EF4D662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616" y="1135081"/>
            <a:ext cx="2840696" cy="23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67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5815E-C69D-4290-9902-2B46DB186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Types of </a:t>
            </a: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forests in India and their distribution</a:t>
            </a:r>
          </a:p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Conservation of forests and methods of conservation</a:t>
            </a:r>
          </a:p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Wildlife sanctuaries and national parks</a:t>
            </a:r>
          </a:p>
          <a:p>
            <a:r>
              <a:rPr lang="en-IN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Biosphere Reserves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3AB86-4175-4AA1-A775-BABE983AFA06}"/>
              </a:ext>
            </a:extLst>
          </p:cNvPr>
          <p:cNvSpPr/>
          <p:nvPr/>
        </p:nvSpPr>
        <p:spPr>
          <a:xfrm>
            <a:off x="838200" y="681037"/>
            <a:ext cx="92894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Important things in this 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2189A-6954-43C2-80AE-19092FAA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1407" y="1604367"/>
            <a:ext cx="2552849" cy="14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3EFE8BF-1094-4777-A348-E051C89A2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902" y="335132"/>
            <a:ext cx="11452195" cy="6187735"/>
          </a:xfrm>
        </p:spPr>
        <p:txBody>
          <a:bodyPr>
            <a:normAutofit/>
          </a:bodyPr>
          <a:lstStyle/>
          <a:p>
            <a:r>
              <a:rPr lang="en-IN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Forest</a:t>
            </a:r>
          </a:p>
          <a:p>
            <a:r>
              <a:rPr lang="en-IN" sz="4400" dirty="0"/>
              <a:t>India is a land which has different specialities in it</a:t>
            </a:r>
          </a:p>
          <a:p>
            <a:r>
              <a:rPr lang="en-IN" sz="4400" dirty="0"/>
              <a:t>One of its speciality is it’s</a:t>
            </a:r>
          </a:p>
          <a:p>
            <a:r>
              <a:rPr lang="en-IN" sz="4400" b="1" i="1" dirty="0"/>
              <a:t>Natural Vegetation</a:t>
            </a:r>
          </a:p>
          <a:p>
            <a:pPr algn="l"/>
            <a:r>
              <a:rPr lang="en-IN" sz="4400" b="1" dirty="0">
                <a:solidFill>
                  <a:srgbClr val="FF0000"/>
                </a:solidFill>
              </a:rPr>
              <a:t>Natural Vegetation </a:t>
            </a:r>
            <a:r>
              <a:rPr lang="en-IN" sz="4400" dirty="0">
                <a:solidFill>
                  <a:srgbClr val="FF0000"/>
                </a:solidFill>
              </a:rPr>
              <a:t>:</a:t>
            </a:r>
          </a:p>
          <a:p>
            <a:pPr algn="l"/>
            <a:r>
              <a:rPr lang="en-IN" sz="4400" dirty="0">
                <a:solidFill>
                  <a:srgbClr val="FF0000"/>
                </a:solidFill>
              </a:rPr>
              <a:t>               </a:t>
            </a:r>
            <a:r>
              <a:rPr lang="en-IN" sz="4400" dirty="0"/>
              <a:t>The total plant life growing naturally in an area is called forest/natural vegetation.</a:t>
            </a:r>
          </a:p>
        </p:txBody>
      </p:sp>
      <p:pic>
        <p:nvPicPr>
          <p:cNvPr id="2052" name="Picture 4" descr="Forest report's conclusion of increase in cover should not lead to  complacency">
            <a:extLst>
              <a:ext uri="{FF2B5EF4-FFF2-40B4-BE49-F238E27FC236}">
                <a16:creationId xmlns:a16="http://schemas.microsoft.com/office/drawing/2014/main" id="{CF66D563-48CD-4B82-BFEF-1012A4766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colorTemperature colorTemp="8861"/>
                    </a14:imgEffect>
                    <a14:imgEffect>
                      <a14:saturation sat="40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403" y="2967361"/>
            <a:ext cx="3065755" cy="1724487"/>
          </a:xfrm>
          <a:prstGeom prst="rect">
            <a:avLst/>
          </a:prstGeom>
          <a:noFill/>
          <a:effectLst>
            <a:outerShdw blurRad="1397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48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6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32BFA2EB-9450-46C1-B25E-956598F84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984" y="292963"/>
            <a:ext cx="11363417" cy="6329779"/>
          </a:xfrm>
        </p:spPr>
        <p:txBody>
          <a:bodyPr>
            <a:normAutofit/>
          </a:bodyPr>
          <a:lstStyle/>
          <a:p>
            <a:pPr algn="l"/>
            <a:r>
              <a:rPr lang="en-IN" sz="4400" b="1" dirty="0"/>
              <a:t>Reasons for rich forests are :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4400" dirty="0"/>
              <a:t>Good temperature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4400" dirty="0"/>
              <a:t>Proper rain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4400" dirty="0"/>
              <a:t>Land forms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4400" dirty="0"/>
              <a:t>Soil …….etc</a:t>
            </a:r>
          </a:p>
          <a:p>
            <a:pPr algn="l"/>
            <a:r>
              <a:rPr lang="en-IN" sz="4400" dirty="0"/>
              <a:t> India has </a:t>
            </a:r>
            <a:r>
              <a:rPr lang="en-IN" sz="4400" b="1" dirty="0"/>
              <a:t>6.9 lakh km² </a:t>
            </a:r>
            <a:r>
              <a:rPr lang="en-IN" sz="4400" dirty="0"/>
              <a:t>of forest.</a:t>
            </a:r>
          </a:p>
          <a:p>
            <a:pPr algn="l"/>
            <a:r>
              <a:rPr lang="en-IN" sz="4400" dirty="0"/>
              <a:t> Forest covers an average of </a:t>
            </a:r>
            <a:r>
              <a:rPr lang="en-IN" sz="4400" b="1" dirty="0"/>
              <a:t>21.2% </a:t>
            </a:r>
            <a:r>
              <a:rPr lang="en-IN" sz="4400" dirty="0"/>
              <a:t>of India’s</a:t>
            </a:r>
          </a:p>
          <a:p>
            <a:pPr algn="l"/>
            <a:r>
              <a:rPr lang="en-IN" sz="4400" dirty="0"/>
              <a:t> geographical area.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08E611-BEDF-4918-B2A2-C68D6954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011" y="820336"/>
            <a:ext cx="2273656" cy="16688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73DC0A-9773-46BC-88B7-38EDFC2DD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706" y="820336"/>
            <a:ext cx="2231694" cy="16737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5D94D-2D78-403A-9340-3E71E10B6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011" y="2489200"/>
            <a:ext cx="4463389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3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0C0D5-745C-4BFC-BE34-EADB63DEE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3600" dirty="0"/>
              <a:t>Evergreen Forests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600" dirty="0"/>
              <a:t>Deciduous Forests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600" dirty="0"/>
              <a:t>Tropical Grassland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600" dirty="0"/>
              <a:t>Mangrove Forests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600" dirty="0"/>
              <a:t>Desert Forests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600" dirty="0"/>
              <a:t>Alpine forests of Himalayas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97391-348E-4952-8CE0-F91ACA4E14E1}"/>
              </a:ext>
            </a:extLst>
          </p:cNvPr>
          <p:cNvSpPr/>
          <p:nvPr/>
        </p:nvSpPr>
        <p:spPr>
          <a:xfrm>
            <a:off x="838200" y="902295"/>
            <a:ext cx="79376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Types of Natural Resources</a:t>
            </a:r>
          </a:p>
        </p:txBody>
      </p:sp>
      <p:pic>
        <p:nvPicPr>
          <p:cNvPr id="1028" name="Picture 4" descr="Evergreen Forest Or Tropical Forest Background Stock Photo - Download Image  Now - Above, Aerial View, Asia - iStock">
            <a:extLst>
              <a:ext uri="{FF2B5EF4-FFF2-40B4-BE49-F238E27FC236}">
                <a16:creationId xmlns:a16="http://schemas.microsoft.com/office/drawing/2014/main" id="{A70790B7-9A77-4BBD-B246-7232E07F6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814" y="1784350"/>
            <a:ext cx="2469385" cy="164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8D2749C-8B64-4308-93DF-C597E8360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397" y="1784350"/>
            <a:ext cx="2469385" cy="164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ssland Biome">
            <a:extLst>
              <a:ext uri="{FF2B5EF4-FFF2-40B4-BE49-F238E27FC236}">
                <a16:creationId xmlns:a16="http://schemas.microsoft.com/office/drawing/2014/main" id="{EEB0FF1A-B066-4938-B63C-3FDCF7D6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65" y="3428999"/>
            <a:ext cx="2438617" cy="164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8 Most Beautiful Mangrove Forests in India You Have To Explore">
            <a:extLst>
              <a:ext uri="{FF2B5EF4-FFF2-40B4-BE49-F238E27FC236}">
                <a16:creationId xmlns:a16="http://schemas.microsoft.com/office/drawing/2014/main" id="{45697129-12F1-4E2E-BA57-A9510BDF9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682" y="3428998"/>
            <a:ext cx="2465770" cy="164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ar Desert | Map, Climate, Vegetation, &amp; Facts | Britannica">
            <a:extLst>
              <a:ext uri="{FF2B5EF4-FFF2-40B4-BE49-F238E27FC236}">
                <a16:creationId xmlns:a16="http://schemas.microsoft.com/office/drawing/2014/main" id="{C2FA3547-11B3-4EA7-87BB-81798BE4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65" y="5088822"/>
            <a:ext cx="2473064" cy="164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 descr="A guide to the Great Himalayan National Park | Times of India Travel">
            <a:extLst>
              <a:ext uri="{FF2B5EF4-FFF2-40B4-BE49-F238E27FC236}">
                <a16:creationId xmlns:a16="http://schemas.microsoft.com/office/drawing/2014/main" id="{2BBA80F8-61DA-4804-B0A3-71F58520A2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4" name="Picture 20" descr="Eastern Himalayan broadleaf forests - Wikipedia">
            <a:extLst>
              <a:ext uri="{FF2B5EF4-FFF2-40B4-BE49-F238E27FC236}">
                <a16:creationId xmlns:a16="http://schemas.microsoft.com/office/drawing/2014/main" id="{26FD5DDD-89A5-41CA-96D6-B36833D31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199" y="5073648"/>
            <a:ext cx="2480900" cy="165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3316-A56C-4181-8D2D-E42772100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These forests are found in areas of heavy annual rainfall exceeding 250 cm.</a:t>
            </a:r>
          </a:p>
          <a:p>
            <a:r>
              <a:rPr lang="en-US" sz="3600" dirty="0"/>
              <a:t>These forests are seen in the places below 900 </a:t>
            </a:r>
            <a:r>
              <a:rPr lang="en-US" sz="3600" dirty="0" err="1"/>
              <a:t>mtrs</a:t>
            </a:r>
            <a:r>
              <a:rPr lang="en-US" sz="3600" dirty="0"/>
              <a:t> above sea </a:t>
            </a:r>
            <a:r>
              <a:rPr lang="en-US" sz="3600" dirty="0" err="1"/>
              <a:t>leval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8254C-37D1-41CC-9D55-5FE93B7DE118}"/>
              </a:ext>
            </a:extLst>
          </p:cNvPr>
          <p:cNvSpPr/>
          <p:nvPr/>
        </p:nvSpPr>
        <p:spPr>
          <a:xfrm>
            <a:off x="838200" y="841550"/>
            <a:ext cx="51758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Evergreen Forests</a:t>
            </a:r>
            <a:endParaRPr lang="en-IN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111EBE-6DBE-4778-9DC5-FCFB8753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7" y="4001295"/>
            <a:ext cx="3280508" cy="242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opical Evergreen Forest&quot; Images – Browse 62,815 Stock Photos, Vectors,  and Video | Adobe Stock">
            <a:extLst>
              <a:ext uri="{FF2B5EF4-FFF2-40B4-BE49-F238E27FC236}">
                <a16:creationId xmlns:a16="http://schemas.microsoft.com/office/drawing/2014/main" id="{899269F4-BDBC-4D76-8675-C78A8F27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08" y="4001295"/>
            <a:ext cx="3647889" cy="242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amous And Essential Names Of Forests In India | Evergreen forest,  Forest, Types of forests">
            <a:extLst>
              <a:ext uri="{FF2B5EF4-FFF2-40B4-BE49-F238E27FC236}">
                <a16:creationId xmlns:a16="http://schemas.microsoft.com/office/drawing/2014/main" id="{C2721FAC-DAA9-4531-8EB8-E90DD79C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951" y="4001295"/>
            <a:ext cx="3815804" cy="242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32BD2-06D4-443E-B423-7A29A1488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06" y="476738"/>
            <a:ext cx="11588261" cy="5970953"/>
          </a:xfrm>
        </p:spPr>
        <p:txBody>
          <a:bodyPr/>
          <a:lstStyle/>
          <a:p>
            <a:r>
              <a:rPr lang="en-US" sz="3600" dirty="0"/>
              <a:t>They are found mainly on the western slopes of the Western Ghats and hills of north eastern states of Assam, Nagaland, Meghalaya, Tripura, </a:t>
            </a:r>
            <a:r>
              <a:rPr lang="en-US" sz="3600" dirty="0" err="1"/>
              <a:t>Manipura</a:t>
            </a:r>
            <a:r>
              <a:rPr lang="en-US" sz="3600" dirty="0"/>
              <a:t> and Andaman – Nicobar islands</a:t>
            </a:r>
          </a:p>
          <a:p>
            <a:r>
              <a:rPr lang="en-US" sz="3600" dirty="0"/>
              <a:t>Area it covers is 2.6 lakh hectares.</a:t>
            </a:r>
          </a:p>
          <a:p>
            <a:r>
              <a:rPr lang="en-US" sz="3600" dirty="0"/>
              <a:t>Here trees will be always green, hence </a:t>
            </a:r>
          </a:p>
          <a:p>
            <a:pPr marL="0" indent="0">
              <a:buNone/>
            </a:pPr>
            <a:r>
              <a:rPr lang="en-US" sz="3600" dirty="0"/>
              <a:t>  it is called </a:t>
            </a:r>
            <a:r>
              <a:rPr lang="en-US" sz="3600" b="1" dirty="0"/>
              <a:t>Evergreen Forest.</a:t>
            </a:r>
            <a:endParaRPr lang="en-IN" sz="3600" b="1" dirty="0"/>
          </a:p>
          <a:p>
            <a:endParaRPr lang="en-IN" dirty="0"/>
          </a:p>
        </p:txBody>
      </p:sp>
      <p:pic>
        <p:nvPicPr>
          <p:cNvPr id="2050" name="Picture 2" descr="On an outline map of India label the areas of Evergreen Forests">
            <a:extLst>
              <a:ext uri="{FF2B5EF4-FFF2-40B4-BE49-F238E27FC236}">
                <a16:creationId xmlns:a16="http://schemas.microsoft.com/office/drawing/2014/main" id="{5CFDC1CE-2C0E-4CFF-BC00-0AAA95D81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031" y="2102338"/>
            <a:ext cx="4116036" cy="457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77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1B1F-576D-4D41-AFF1-AB743A50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668"/>
            <a:ext cx="10515600" cy="913259"/>
          </a:xfrm>
        </p:spPr>
        <p:txBody>
          <a:bodyPr/>
          <a:lstStyle/>
          <a:p>
            <a:r>
              <a:rPr lang="en-IN" b="1" i="1" dirty="0"/>
              <a:t>Trees found in</a:t>
            </a:r>
            <a:r>
              <a:rPr lang="en-US" b="1" i="1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b="1" i="1" dirty="0">
                <a:solidFill>
                  <a:srgbClr val="202124"/>
                </a:solidFill>
                <a:effectLst/>
                <a:latin typeface="Google Sans"/>
              </a:rPr>
              <a:t>Evergreen forests</a:t>
            </a:r>
            <a:endParaRPr lang="en-IN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63B33-AC3D-400F-AE1D-DF657F306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rees found in tropical evergreen forests are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rosewood,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malabar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kino, teak, 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I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ndian laurel and bamboo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  <a:endParaRPr lang="en-IN" dirty="0"/>
          </a:p>
        </p:txBody>
      </p:sp>
      <p:pic>
        <p:nvPicPr>
          <p:cNvPr id="1026" name="Picture 2" descr="Rosewood Tree Images – Browse 10,417 Stock Photos, Vectors, and Video |  Adobe Stock">
            <a:extLst>
              <a:ext uri="{FF2B5EF4-FFF2-40B4-BE49-F238E27FC236}">
                <a16:creationId xmlns:a16="http://schemas.microsoft.com/office/drawing/2014/main" id="{E4971B05-282C-4E4C-BC07-AD00E8549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862" y="2734366"/>
            <a:ext cx="3219817" cy="181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5 Malabar Kino Images, Stock Photos &amp; Vectors | Shutterstock">
            <a:extLst>
              <a:ext uri="{FF2B5EF4-FFF2-40B4-BE49-F238E27FC236}">
                <a16:creationId xmlns:a16="http://schemas.microsoft.com/office/drawing/2014/main" id="{124A0A90-1B39-4A92-A41C-00D9960B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79" y="2734366"/>
            <a:ext cx="2596642" cy="181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ak plantation (Tectona sp.). near Kualalumpur - West Malaysia, Foto de  Stock, Imagen Derechos Protegidos Pic. MEV-10909373 | agefotostock">
            <a:extLst>
              <a:ext uri="{FF2B5EF4-FFF2-40B4-BE49-F238E27FC236}">
                <a16:creationId xmlns:a16="http://schemas.microsoft.com/office/drawing/2014/main" id="{BCCF2E60-AE9A-4E8F-89C4-F9B3FF269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321" y="2734366"/>
            <a:ext cx="2596642" cy="181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mboo - How to plant and care for bamboo plants">
            <a:extLst>
              <a:ext uri="{FF2B5EF4-FFF2-40B4-BE49-F238E27FC236}">
                <a16:creationId xmlns:a16="http://schemas.microsoft.com/office/drawing/2014/main" id="{C3ECF368-8C81-41F1-A519-74046909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810" y="4545513"/>
            <a:ext cx="2596642" cy="181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cus microcarpa - Wikipedia">
            <a:extLst>
              <a:ext uri="{FF2B5EF4-FFF2-40B4-BE49-F238E27FC236}">
                <a16:creationId xmlns:a16="http://schemas.microsoft.com/office/drawing/2014/main" id="{CA195DE6-5C96-4B34-B233-D1D243F59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452" y="4545513"/>
            <a:ext cx="2596642" cy="181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7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765B-7B02-488D-9739-F805700BB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These forests are widely distributed in India, as India has </a:t>
            </a:r>
            <a:r>
              <a:rPr lang="en-IN" sz="3600" dirty="0" err="1"/>
              <a:t>mansoon</a:t>
            </a:r>
            <a:r>
              <a:rPr lang="en-IN" sz="3600" dirty="0"/>
              <a:t> climate.</a:t>
            </a:r>
          </a:p>
          <a:p>
            <a:r>
              <a:rPr lang="en-US" sz="3600" dirty="0"/>
              <a:t>These are found in areas with an annual rainfall of 75-250 </a:t>
            </a:r>
            <a:r>
              <a:rPr lang="en-US" sz="3600" dirty="0" err="1"/>
              <a:t>cms</a:t>
            </a:r>
            <a:r>
              <a:rPr lang="en-US" sz="3600" dirty="0"/>
              <a:t>.</a:t>
            </a:r>
          </a:p>
          <a:p>
            <a:r>
              <a:rPr lang="en-US" sz="3600" dirty="0"/>
              <a:t>It covers 65.5% of total area of forest.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8F6A4-FF06-495C-9AB7-557CB3CCD015}"/>
              </a:ext>
            </a:extLst>
          </p:cNvPr>
          <p:cNvSpPr/>
          <p:nvPr/>
        </p:nvSpPr>
        <p:spPr>
          <a:xfrm>
            <a:off x="838200" y="805324"/>
            <a:ext cx="8120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Deciduous </a:t>
            </a:r>
            <a:r>
              <a:rPr lang="en-IN" sz="54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Mansoon</a:t>
            </a:r>
            <a:r>
              <a:rPr lang="en-IN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Forests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666759-5C8F-46BB-A0CD-64C81A63B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12" y="477688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B748B8-353B-4BA3-97FA-F2BA04F1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414" y="4776879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7DC165-5D74-47A5-B556-010E18A8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562" y="3956204"/>
            <a:ext cx="3498452" cy="256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608</Words>
  <Application>Microsoft Office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Google Sans</vt:lpstr>
      <vt:lpstr>Wingdings</vt:lpstr>
      <vt:lpstr>Office Theme</vt:lpstr>
      <vt:lpstr>                       chapter - 14 India – forest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Trees found in Evergreen forests</vt:lpstr>
      <vt:lpstr>PowerPoint Presentation</vt:lpstr>
      <vt:lpstr>PowerPoint Presentation</vt:lpstr>
      <vt:lpstr>PowerPoint Presentation</vt:lpstr>
      <vt:lpstr>PowerPoint Presentation</vt:lpstr>
      <vt:lpstr>Mangrove forests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chapter - 14 India – forest Resources</dc:title>
  <dc:creator>Shridhar S Hegde</dc:creator>
  <cp:lastModifiedBy>Manjunath Naik</cp:lastModifiedBy>
  <cp:revision>13</cp:revision>
  <dcterms:created xsi:type="dcterms:W3CDTF">2023-07-25T10:24:14Z</dcterms:created>
  <dcterms:modified xsi:type="dcterms:W3CDTF">2023-07-30T05:29:26Z</dcterms:modified>
</cp:coreProperties>
</file>